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</p:sldIdLst>
  <p:sldSz cy="5143500" cx="9144000"/>
  <p:notesSz cx="6858000" cy="9144000"/>
  <p:embeddedFontLst>
    <p:embeddedFont>
      <p:font typeface="EB Garamond"/>
      <p:regular r:id="rId59"/>
      <p:bold r:id="rId60"/>
      <p:italic r:id="rId61"/>
      <p:boldItalic r:id="rId62"/>
    </p:embeddedFont>
    <p:embeddedFont>
      <p:font typeface="Fira Code"/>
      <p:regular r:id="rId63"/>
      <p:bold r:id="rId64"/>
    </p:embeddedFont>
    <p:embeddedFont>
      <p:font typeface="Roboto Mono"/>
      <p:regular r:id="rId65"/>
      <p:bold r:id="rId66"/>
      <p:italic r:id="rId67"/>
      <p:boldItalic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EBGaramond-boldItalic.fntdata"/><Relationship Id="rId61" Type="http://schemas.openxmlformats.org/officeDocument/2006/relationships/font" Target="fonts/EBGaramond-italic.fntdata"/><Relationship Id="rId20" Type="http://schemas.openxmlformats.org/officeDocument/2006/relationships/slide" Target="slides/slide16.xml"/><Relationship Id="rId64" Type="http://schemas.openxmlformats.org/officeDocument/2006/relationships/font" Target="fonts/FiraCode-bold.fntdata"/><Relationship Id="rId63" Type="http://schemas.openxmlformats.org/officeDocument/2006/relationships/font" Target="fonts/FiraCode-regular.fntdata"/><Relationship Id="rId22" Type="http://schemas.openxmlformats.org/officeDocument/2006/relationships/slide" Target="slides/slide18.xml"/><Relationship Id="rId66" Type="http://schemas.openxmlformats.org/officeDocument/2006/relationships/font" Target="fonts/RobotoMono-bold.fntdata"/><Relationship Id="rId21" Type="http://schemas.openxmlformats.org/officeDocument/2006/relationships/slide" Target="slides/slide17.xml"/><Relationship Id="rId65" Type="http://schemas.openxmlformats.org/officeDocument/2006/relationships/font" Target="fonts/RobotoMono-regular.fntdata"/><Relationship Id="rId24" Type="http://schemas.openxmlformats.org/officeDocument/2006/relationships/slide" Target="slides/slide20.xml"/><Relationship Id="rId68" Type="http://schemas.openxmlformats.org/officeDocument/2006/relationships/font" Target="fonts/RobotoMono-boldItalic.fntdata"/><Relationship Id="rId23" Type="http://schemas.openxmlformats.org/officeDocument/2006/relationships/slide" Target="slides/slide19.xml"/><Relationship Id="rId67" Type="http://schemas.openxmlformats.org/officeDocument/2006/relationships/font" Target="fonts/RobotoMono-italic.fntdata"/><Relationship Id="rId60" Type="http://schemas.openxmlformats.org/officeDocument/2006/relationships/font" Target="fonts/EBGaramond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font" Target="fonts/EBGaramond-regular.fntdata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witter.com/ariG23498" TargetMode="External"/><Relationship Id="rId3" Type="http://schemas.openxmlformats.org/officeDocument/2006/relationships/hyperlink" Target="https://twitter.com/ariG23498" TargetMode="External"/><Relationship Id="rId4" Type="http://schemas.openxmlformats.org/officeDocument/2006/relationships/hyperlink" Target="https://twitter.com/ritwik_raha" TargetMode="External"/><Relationship Id="rId5" Type="http://schemas.openxmlformats.org/officeDocument/2006/relationships/hyperlink" Target="https://twitter.com/ritwik_raha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deck is created by ML GDE </a:t>
            </a:r>
            <a:r>
              <a:rPr lang="en" sz="2180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Aritra </a:t>
            </a:r>
            <a:r>
              <a:rPr lang="en" sz="2180" u="sng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Roy Gosthipaty</a:t>
            </a:r>
            <a:r>
              <a:rPr lang="en" sz="218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 &amp; </a:t>
            </a:r>
            <a:r>
              <a:rPr lang="en" sz="2180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Ritwik </a:t>
            </a:r>
            <a:r>
              <a:rPr lang="en" sz="2180" u="sng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Raha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0a8a010fc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0a8a010fc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0a8a010fc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0a8a010fc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0a8a010fc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0a8a010fc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0a8a010fc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0a8a010fc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0a8a010fc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0a8a010fc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745474a16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745474a16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745474a1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745474a1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745474a1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745474a1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745474a1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745474a1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745474a1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745474a1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745474a1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745474a1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0a8a010fc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0a8a010fc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0a8a010fc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0a8a010fc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0a8a010fc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0a8a010fc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0a8a010fc4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0a8a010fc4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0a8a010fc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0a8a010fc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0a8a010fc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0a8a010fc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5745474a1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5745474a1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0a8a010fc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0a8a010fc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0a8a010fc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0a8a010fc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0a8a010fc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0a8a010fc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5745474a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5745474a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0a8a010fc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0a8a010fc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0a8a010fc4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0a8a010fc4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745474a1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745474a1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5745474a1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5745474a1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0a8a010fc4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0a8a010fc4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0a8a010fc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0a8a010fc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745474a16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5745474a16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a8a010fc4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a8a010fc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0a8a010fc4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0a8a010fc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0a8a010fc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0a8a010fc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5745474a1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5745474a1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0a8a010fc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0a8a010fc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0a8a010fc4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0a8a010fc4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0a8a010fc4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0a8a010fc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0a8a010fc4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0a8a010fc4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5745474a16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5745474a16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0a8a010fc4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0a8a010fc4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0a8a010fc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0a8a010fc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5745474a1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5745474a1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5745474a16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5745474a1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745474a1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745474a1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5745474a1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5745474a1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5745474a16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5745474a16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5745474a16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5745474a1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5745474a16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5745474a16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5745474a16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5745474a1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e494be2b04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e494be2b04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5745474a1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5745474a1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a8a010fc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a8a010fc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745474a1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745474a1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0a8a010fc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0a8a010f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fchollet.com/" TargetMode="External"/><Relationship Id="rId4" Type="http://schemas.openxmlformats.org/officeDocument/2006/relationships/hyperlink" Target="https://medium.com/s/story/notes-to-myself-on-software-engineering-c890f16f4e4d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keras.io/guides/functional_api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keras.io/about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medium.com/s/story/notes-to-myself-on-software-engineering-c890f16f4e4d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keras.io/api/metrics/#creating-custom-metrics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keras.io/api/losses/#creating-custom-losse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keras.io/about/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s://keras.io/guides/writing_your_own_callbacks/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s://keras.io/guides/writing_your_own_callbacks/" TargetMode="Externa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keras.io/guides/writing_your_own_callbacks/" TargetMode="Externa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s://fchollet.com/" TargetMode="External"/><Relationship Id="rId4" Type="http://schemas.openxmlformats.org/officeDocument/2006/relationships/hyperlink" Target="https://medium.com/s/story/notes-to-myself-on-software-engineering-c890f16f4e4d" TargetMode="Externa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gif"/><Relationship Id="rId4" Type="http://schemas.openxmlformats.org/officeDocument/2006/relationships/hyperlink" Target="https://keras.io/examples/vision/nerf/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s://keras.io/examples/vision/nerf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keras.io/examples/" TargetMode="External"/><Relationship Id="rId4" Type="http://schemas.openxmlformats.org/officeDocument/2006/relationships/hyperlink" Target="https://keras.io/about/" TargetMode="External"/><Relationship Id="rId5" Type="http://schemas.openxmlformats.org/officeDocument/2006/relationships/hyperlink" Target="https://keras.io/guides/" TargetMode="External"/><Relationship Id="rId6" Type="http://schemas.openxmlformats.org/officeDocument/2006/relationships/hyperlink" Target="https://medium.com/s/story/notes-to-myself-on-software-engineering-c890f16f4e4d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hyperlink" Target="https://twitter.com/ariG23498" TargetMode="External"/><Relationship Id="rId4" Type="http://schemas.openxmlformats.org/officeDocument/2006/relationships/hyperlink" Target="https://twitter.com/ariG23498" TargetMode="External"/><Relationship Id="rId5" Type="http://schemas.openxmlformats.org/officeDocument/2006/relationships/hyperlink" Target="https://twitter.com/ritwik_raha" TargetMode="External"/><Relationship Id="rId6" Type="http://schemas.openxmlformats.org/officeDocument/2006/relationships/hyperlink" Target="https://twitter.com/ritwik_rah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keras.io/about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55850" y="2070600"/>
            <a:ext cx="8832300" cy="10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The                       Philosophy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981" y="2188078"/>
            <a:ext cx="2904150" cy="84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/>
        </p:nvSpPr>
        <p:spPr>
          <a:xfrm>
            <a:off x="4883950" y="831700"/>
            <a:ext cx="37485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Create the data pipeline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dataset = tf.data.Dataset(...)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ds = (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ds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.shuffle(...)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.batch()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map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...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7" name="Google Shape;107;p22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Data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pipeline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08" name="Google Shape;108;p22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3"/>
          <p:cNvSpPr txBox="1"/>
          <p:nvPr/>
        </p:nvSpPr>
        <p:spPr>
          <a:xfrm>
            <a:off x="4891425" y="1697500"/>
            <a:ext cx="37485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Construct the model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 = keras.Sequential([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keras.layers.Dense(...),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...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Model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construction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15" name="Google Shape;115;p23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/>
        </p:nvSpPr>
        <p:spPr>
          <a:xfrm>
            <a:off x="4898925" y="1498200"/>
            <a:ext cx="30522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Compile the model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compile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optimizer=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"rmsprop"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loss=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"mae"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metrics=[..],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1" name="Google Shape;121;p24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Model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compilation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22" name="Google Shape;122;p24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/>
        </p:nvSpPr>
        <p:spPr>
          <a:xfrm>
            <a:off x="4891450" y="1324950"/>
            <a:ext cx="30747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Train the model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model.fit(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x=...,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y=...,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epochs=...,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callbacks=[...],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" name="Google Shape;128;p25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Model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training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29" name="Google Shape;129;p25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/>
        </p:nvSpPr>
        <p:spPr>
          <a:xfrm>
            <a:off x="4861475" y="2190750"/>
            <a:ext cx="3748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Infer on the model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model.predict(...)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5" name="Google Shape;135;p26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Model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inference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36" name="Google Shape;136;p26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7"/>
          <p:cNvSpPr txBox="1"/>
          <p:nvPr>
            <p:ph type="title"/>
          </p:nvPr>
        </p:nvSpPr>
        <p:spPr>
          <a:xfrm>
            <a:off x="668700" y="2285400"/>
            <a:ext cx="7806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Understanding the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Philosophy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1043250" y="2419800"/>
            <a:ext cx="72099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    Flexible    Powerful</a:t>
            </a:r>
            <a:endParaRPr sz="3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1724375" y="1437475"/>
            <a:ext cx="5934600" cy="25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SzPts val="1220"/>
              <a:buFont typeface="EB Garamond"/>
              <a:buChar char="●"/>
            </a:pP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The </a:t>
            </a: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 Sequential API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 simplifies model building, offering an intuitive interface for constructing models layer by layer. Ideal for simple models, it provides an excellent starting point for </a:t>
            </a:r>
            <a:r>
              <a:rPr i="1" lang="en" sz="1220">
                <a:latin typeface="EB Garamond"/>
                <a:ea typeface="EB Garamond"/>
                <a:cs typeface="EB Garamond"/>
                <a:sym typeface="EB Garamond"/>
              </a:rPr>
              <a:t>beginners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SzPts val="1220"/>
              <a:buFont typeface="EB Garamond"/>
              <a:buChar char="●"/>
            </a:pP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The </a:t>
            </a: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Functional API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, a step up in flexibility, caters to complex models with non-linear topology, shared layers, or multiple inputs/outputs. It exposes underlying operations, allowing fine-grained control over the architecture, striking a balance between </a:t>
            </a:r>
            <a:r>
              <a:rPr i="1" lang="en" sz="1220">
                <a:latin typeface="EB Garamond"/>
                <a:ea typeface="EB Garamond"/>
                <a:cs typeface="EB Garamond"/>
                <a:sym typeface="EB Garamond"/>
              </a:rPr>
              <a:t>simplicity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 and </a:t>
            </a:r>
            <a:r>
              <a:rPr i="1" lang="en" sz="1220">
                <a:latin typeface="EB Garamond"/>
                <a:ea typeface="EB Garamond"/>
                <a:cs typeface="EB Garamond"/>
                <a:sym typeface="EB Garamond"/>
              </a:rPr>
              <a:t>power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SzPts val="1220"/>
              <a:buFont typeface="EB Garamond"/>
              <a:buChar char="●"/>
            </a:pP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For maximum control, Keras provides </a:t>
            </a: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Model Subclassing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. Model Subclassing enables dynamic, pythonic model building with conditionals, loops, and other structures, ideal for research and </a:t>
            </a:r>
            <a:r>
              <a:rPr i="1" lang="en" sz="1220">
                <a:latin typeface="EB Garamond"/>
                <a:ea typeface="EB Garamond"/>
                <a:cs typeface="EB Garamond"/>
                <a:sym typeface="EB Garamond"/>
              </a:rPr>
              <a:t>complex scenarios</a:t>
            </a:r>
            <a:r>
              <a:rPr lang="en" sz="1220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/>
          <p:nvPr>
            <p:ph type="title"/>
          </p:nvPr>
        </p:nvSpPr>
        <p:spPr>
          <a:xfrm>
            <a:off x="2128650" y="2142150"/>
            <a:ext cx="4886700" cy="8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The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Sequential() 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 txBox="1"/>
          <p:nvPr/>
        </p:nvSpPr>
        <p:spPr>
          <a:xfrm>
            <a:off x="2169900" y="1844400"/>
            <a:ext cx="48042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Adding layers to the Sequential model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 = keras.Sequential()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model.add(keras.layers.Dense(...))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model.add(keras.layers.Dense(...))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1608300" y="1815600"/>
            <a:ext cx="5927400" cy="15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“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things should be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    Complex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things should be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possible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.”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406400" lvl="0" marL="457200" rtl="0" algn="r">
              <a:spcBef>
                <a:spcPts val="0"/>
              </a:spcBef>
              <a:spcAft>
                <a:spcPts val="0"/>
              </a:spcAft>
              <a:buClr>
                <a:srgbClr val="DF2305"/>
              </a:buClr>
              <a:buSzPts val="2800"/>
              <a:buFont typeface="EB Garamond"/>
              <a:buChar char="-"/>
            </a:pPr>
            <a:r>
              <a:rPr lang="en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Francois Chollet</a:t>
            </a:r>
            <a:endParaRPr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2"/>
          <p:cNvSpPr txBox="1"/>
          <p:nvPr/>
        </p:nvSpPr>
        <p:spPr>
          <a:xfrm>
            <a:off x="1634550" y="1498200"/>
            <a:ext cx="5874900" cy="21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Passing a list of layers to the Sequential API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 = keras.Sequential([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keras.layers.Dense(...),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keras.layers.Dense(...),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])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3"/>
          <p:cNvSpPr txBox="1"/>
          <p:nvPr>
            <p:ph type="title"/>
          </p:nvPr>
        </p:nvSpPr>
        <p:spPr>
          <a:xfrm>
            <a:off x="2034000" y="2194650"/>
            <a:ext cx="5076000" cy="7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The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Functional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1608300" y="1815600"/>
            <a:ext cx="5927400" cy="15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B Garamond"/>
                <a:ea typeface="EB Garamond"/>
                <a:cs typeface="EB Garamond"/>
                <a:sym typeface="EB Garamond"/>
              </a:rPr>
              <a:t>The main idea is that a deep learning model is usually a </a:t>
            </a:r>
            <a:r>
              <a:rPr lang="en" sz="19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directed acyclic graph (DAG)</a:t>
            </a:r>
            <a:r>
              <a:rPr lang="en" sz="1900">
                <a:latin typeface="EB Garamond"/>
                <a:ea typeface="EB Garamond"/>
                <a:cs typeface="EB Garamond"/>
                <a:sym typeface="EB Garamond"/>
              </a:rPr>
              <a:t> of layers. </a:t>
            </a:r>
            <a:endParaRPr sz="19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EB Garamond"/>
                <a:ea typeface="EB Garamond"/>
                <a:cs typeface="EB Garamond"/>
                <a:sym typeface="EB Garamond"/>
              </a:rPr>
              <a:t>So the </a:t>
            </a:r>
            <a:r>
              <a:rPr lang="en" sz="19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functional API</a:t>
            </a:r>
            <a:r>
              <a:rPr lang="en" sz="1900">
                <a:latin typeface="EB Garamond"/>
                <a:ea typeface="EB Garamond"/>
                <a:cs typeface="EB Garamond"/>
                <a:sym typeface="EB Garamond"/>
              </a:rPr>
              <a:t> is a way to </a:t>
            </a:r>
            <a:r>
              <a:rPr lang="en" sz="19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build graphs of layers</a:t>
            </a:r>
            <a:r>
              <a:rPr lang="en" sz="1900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90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77" name="Google Shape;177;p34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/>
          <p:nvPr/>
        </p:nvSpPr>
        <p:spPr>
          <a:xfrm>
            <a:off x="1443750" y="1460750"/>
            <a:ext cx="62565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Create a model using the Functional API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inputs = keras.Input(...)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x = keras.layers.Dense(...)(inputs)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outputs = keras.layers.Dense(...)(x)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 = keras.Model(inputs=inputs, outputs=outputs)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1532100" y="2120400"/>
            <a:ext cx="5927400" cy="11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The core data structures of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are 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DF2305"/>
                </a:solidFill>
                <a:latin typeface="Fira Code"/>
                <a:ea typeface="Fira Code"/>
                <a:cs typeface="Fira Code"/>
                <a:sym typeface="Fira Code"/>
              </a:rPr>
              <a:t>layers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and </a:t>
            </a:r>
            <a:r>
              <a:rPr lang="en" sz="1800">
                <a:solidFill>
                  <a:srgbClr val="DF2305"/>
                </a:solidFill>
                <a:latin typeface="Fira Code"/>
                <a:ea typeface="Fira Code"/>
                <a:cs typeface="Fira Code"/>
                <a:sym typeface="Fira Code"/>
              </a:rPr>
              <a:t>models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8" name="Google Shape;188;p36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 txBox="1"/>
          <p:nvPr>
            <p:ph type="title"/>
          </p:nvPr>
        </p:nvSpPr>
        <p:spPr>
          <a:xfrm>
            <a:off x="651350" y="2138400"/>
            <a:ext cx="7809000" cy="13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Layer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Subclassing 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20">
                <a:latin typeface="EB Garamond"/>
                <a:ea typeface="EB Garamond"/>
                <a:cs typeface="EB Garamond"/>
                <a:sym typeface="EB Garamond"/>
              </a:rPr>
              <a:t>(</a:t>
            </a:r>
            <a:r>
              <a:rPr lang="en" sz="1920">
                <a:latin typeface="EB Garamond"/>
                <a:ea typeface="EB Garamond"/>
                <a:cs typeface="EB Garamond"/>
                <a:sym typeface="EB Garamond"/>
              </a:rPr>
              <a:t>the combination of state (weights) and some computation</a:t>
            </a:r>
            <a:r>
              <a:rPr lang="en" sz="1920">
                <a:latin typeface="EB Garamond"/>
                <a:ea typeface="EB Garamond"/>
                <a:cs typeface="EB Garamond"/>
                <a:sym typeface="EB Garamond"/>
              </a:rPr>
              <a:t>)</a:t>
            </a:r>
            <a:endParaRPr sz="19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/>
          <p:nvPr>
            <p:ph type="title"/>
          </p:nvPr>
        </p:nvSpPr>
        <p:spPr>
          <a:xfrm>
            <a:off x="3078300" y="2280650"/>
            <a:ext cx="29874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y = Wx + B</a:t>
            </a:r>
            <a:endParaRPr sz="19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/>
        </p:nvSpPr>
        <p:spPr>
          <a:xfrm>
            <a:off x="659100" y="1178700"/>
            <a:ext cx="7825800" cy="27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3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Linear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(keras.layers.Layer):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__init__(self, units, input_dim, **kwargs):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().__init__(**kwargs)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self.w = self.add_weight(shape=(input_dim, units), trainable=</a:t>
            </a: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self.b = self.add_weight(shape=(units,), trainable=</a:t>
            </a: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call(self, inputs):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y = Wx + B</a:t>
            </a:r>
            <a:endParaRPr sz="13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3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3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tf.matmul(inputs, self.w) + self.b</a:t>
            </a:r>
            <a:endParaRPr sz="10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 txBox="1"/>
          <p:nvPr/>
        </p:nvSpPr>
        <p:spPr>
          <a:xfrm>
            <a:off x="659100" y="1178700"/>
            <a:ext cx="7825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Linear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(keras.layers.Layer):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__init__(self, units, input_dim, **kwargs):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().__init__(**kwargs)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500">
                <a:solidFill>
                  <a:srgbClr val="DF2305"/>
                </a:solidFill>
                <a:latin typeface="Roboto Mono"/>
                <a:ea typeface="Roboto Mono"/>
                <a:cs typeface="Roboto Mono"/>
                <a:sym typeface="Roboto Mono"/>
              </a:rPr>
              <a:t># INSERT THE STATE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call(self, inputs):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500">
                <a:solidFill>
                  <a:srgbClr val="DF2305"/>
                </a:solidFill>
                <a:latin typeface="Roboto Mono"/>
                <a:ea typeface="Roboto Mono"/>
                <a:cs typeface="Roboto Mono"/>
                <a:sym typeface="Roboto Mono"/>
              </a:rPr>
              <a:t># INSERT THE COMPUTATION</a:t>
            </a:r>
            <a:endParaRPr sz="1300">
              <a:solidFill>
                <a:srgbClr val="DF230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1"/>
          <p:cNvSpPr txBox="1"/>
          <p:nvPr>
            <p:ph type="title"/>
          </p:nvPr>
        </p:nvSpPr>
        <p:spPr>
          <a:xfrm>
            <a:off x="2370900" y="2138400"/>
            <a:ext cx="44022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Model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Subclassing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2913600" y="2285400"/>
            <a:ext cx="331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What is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2"/>
          <p:cNvSpPr txBox="1"/>
          <p:nvPr/>
        </p:nvSpPr>
        <p:spPr>
          <a:xfrm>
            <a:off x="1443750" y="978600"/>
            <a:ext cx="62565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CustomModel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(keras.Model):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__init__(self, **kwargs):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super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().__init__(**kwargs)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self.custom_layer1 = CustomLayer(...)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self.custom_layer2 = CustomLayer(...)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call(self, inputs):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x = self.custom_layer1(inputs)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x = self.custom_layer2(x)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x</a:t>
            </a:r>
            <a:endParaRPr sz="15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3"/>
          <p:cNvSpPr/>
          <p:nvPr/>
        </p:nvSpPr>
        <p:spPr>
          <a:xfrm>
            <a:off x="0" y="1796850"/>
            <a:ext cx="9144000" cy="763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43"/>
          <p:cNvSpPr txBox="1"/>
          <p:nvPr/>
        </p:nvSpPr>
        <p:spPr>
          <a:xfrm>
            <a:off x="2242950" y="386100"/>
            <a:ext cx="4658100" cy="4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8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CustomModel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(keras.Model):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__init__(self, **kwargs):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Define the state of the model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call(self, inputs):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Forward propagation of the model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This step is similar to the Functional API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train_step(self, inputs):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Use tf.GradientTape to have better access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to the training step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test_step(self, inputs):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Same as the train step but without GradientTape,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grad computation, and optimization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predict_step(self, inputs):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Code to evaluate the model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8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fit(self, inputs):</a:t>
            </a:r>
            <a:endParaRPr sz="8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Have finer hold of the model.fit method</a:t>
            </a:r>
            <a:endParaRPr sz="800">
              <a:solidFill>
                <a:srgbClr val="D81B6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        # If we call the super().fit() here we invoke the train_step()</a:t>
            </a:r>
            <a:endParaRPr sz="8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4"/>
          <p:cNvSpPr txBox="1"/>
          <p:nvPr>
            <p:ph type="title"/>
          </p:nvPr>
        </p:nvSpPr>
        <p:spPr>
          <a:xfrm>
            <a:off x="1724375" y="1437475"/>
            <a:ext cx="5934600" cy="24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20"/>
              <a:buFont typeface="EB Garamond"/>
              <a:buChar char="●"/>
            </a:pP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The Keras Sequential API simplifies model building, offering an intuitive interface for constructing models layer by layer. Ideal for simple models, it provides an excellent starting point for </a:t>
            </a:r>
            <a:r>
              <a:rPr i="1"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beginners</a:t>
            </a: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20"/>
              <a:buFont typeface="EB Garamond"/>
              <a:buChar char="●"/>
            </a:pP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The Functional API, a step up in flexibility, caters to complex models with non-linear topology, shared layers, or multiple inputs/outputs. It exposes underlying operations, allowing fine-grained control over the architecture, striking a balance between </a:t>
            </a:r>
            <a:r>
              <a:rPr i="1"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simplicity</a:t>
            </a: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 and </a:t>
            </a:r>
            <a:r>
              <a:rPr i="1"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power</a:t>
            </a: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0607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20"/>
              <a:buFont typeface="EB Garamond"/>
              <a:buChar char="●"/>
            </a:pP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For maximum control, Keras provides Model Subclassing. Model Subclassing enables dynamic, pythonic model building with conditionals, loops, and other structures, ideal for research and </a:t>
            </a:r>
            <a:r>
              <a:rPr i="1"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complex scenarios</a:t>
            </a:r>
            <a:r>
              <a:rPr lang="en" sz="1220">
                <a:solidFill>
                  <a:srgbClr val="999999"/>
                </a:solidFill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20">
              <a:solidFill>
                <a:srgbClr val="999999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0" name="Google Shape;230;p44"/>
          <p:cNvSpPr txBox="1"/>
          <p:nvPr>
            <p:ph type="title"/>
          </p:nvPr>
        </p:nvSpPr>
        <p:spPr>
          <a:xfrm>
            <a:off x="782363" y="1431300"/>
            <a:ext cx="6090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</a:t>
            </a:r>
            <a:endParaRPr sz="12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1" name="Google Shape;231;p44"/>
          <p:cNvSpPr txBox="1"/>
          <p:nvPr>
            <p:ph type="title"/>
          </p:nvPr>
        </p:nvSpPr>
        <p:spPr>
          <a:xfrm>
            <a:off x="774876" y="2140050"/>
            <a:ext cx="6837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Flexible</a:t>
            </a:r>
            <a:endParaRPr sz="12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2" name="Google Shape;232;p44"/>
          <p:cNvSpPr txBox="1"/>
          <p:nvPr>
            <p:ph type="title"/>
          </p:nvPr>
        </p:nvSpPr>
        <p:spPr>
          <a:xfrm>
            <a:off x="774876" y="3086050"/>
            <a:ext cx="7737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Powerful</a:t>
            </a:r>
            <a:endParaRPr sz="12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5"/>
          <p:cNvSpPr txBox="1"/>
          <p:nvPr>
            <p:ph type="title"/>
          </p:nvPr>
        </p:nvSpPr>
        <p:spPr>
          <a:xfrm>
            <a:off x="2370900" y="2138400"/>
            <a:ext cx="44022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Easy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Extensibility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6"/>
          <p:cNvSpPr txBox="1"/>
          <p:nvPr>
            <p:ph type="title"/>
          </p:nvPr>
        </p:nvSpPr>
        <p:spPr>
          <a:xfrm>
            <a:off x="1608300" y="1955100"/>
            <a:ext cx="59274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“Often, the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right answer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is to 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extend an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existing feature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.”</a:t>
            </a:r>
            <a:endParaRPr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3" name="Google Shape;243;p46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7"/>
          <p:cNvSpPr txBox="1"/>
          <p:nvPr>
            <p:ph type="title"/>
          </p:nvPr>
        </p:nvSpPr>
        <p:spPr>
          <a:xfrm>
            <a:off x="2979750" y="2138400"/>
            <a:ext cx="44922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Extend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a _____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49" name="Google Shape;249;p47"/>
          <p:cNvSpPr txBox="1"/>
          <p:nvPr>
            <p:ph type="title"/>
          </p:nvPr>
        </p:nvSpPr>
        <p:spPr>
          <a:xfrm>
            <a:off x="4753075" y="1426675"/>
            <a:ext cx="17343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CCCCCC"/>
                </a:solidFill>
                <a:latin typeface="EB Garamond"/>
                <a:ea typeface="EB Garamond"/>
                <a:cs typeface="EB Garamond"/>
                <a:sym typeface="EB Garamond"/>
              </a:rPr>
              <a:t>Model</a:t>
            </a:r>
            <a:endParaRPr sz="4020">
              <a:solidFill>
                <a:srgbClr val="CCCCCC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0" name="Google Shape;250;p47"/>
          <p:cNvSpPr txBox="1"/>
          <p:nvPr>
            <p:ph type="title"/>
          </p:nvPr>
        </p:nvSpPr>
        <p:spPr>
          <a:xfrm>
            <a:off x="4785425" y="755975"/>
            <a:ext cx="1397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F3F3F3"/>
                </a:solidFill>
                <a:latin typeface="EB Garamond"/>
                <a:ea typeface="EB Garamond"/>
                <a:cs typeface="EB Garamond"/>
                <a:sym typeface="EB Garamond"/>
              </a:rPr>
              <a:t>Layer</a:t>
            </a:r>
            <a:endParaRPr sz="4020">
              <a:solidFill>
                <a:srgbClr val="F3F3F3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8"/>
          <p:cNvSpPr txBox="1"/>
          <p:nvPr>
            <p:ph type="title"/>
          </p:nvPr>
        </p:nvSpPr>
        <p:spPr>
          <a:xfrm>
            <a:off x="2979750" y="2138400"/>
            <a:ext cx="44922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Extend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a Metric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9"/>
          <p:cNvSpPr txBox="1"/>
          <p:nvPr/>
        </p:nvSpPr>
        <p:spPr>
          <a:xfrm>
            <a:off x="1300200" y="978600"/>
            <a:ext cx="65436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my_metric_fn(y_true, y_pred):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squared_difference = tf.square(y_true - y_pred)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tf.reduce_mean(squared_difference, axis=-</a:t>
            </a:r>
            <a:r>
              <a:rPr lang="en" sz="15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compile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optimizer=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'adam'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loss=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'mean_squared_error'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metrics=[my_metric_fn]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10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61" name="Google Shape;261;p49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0"/>
          <p:cNvSpPr txBox="1"/>
          <p:nvPr>
            <p:ph type="title"/>
          </p:nvPr>
        </p:nvSpPr>
        <p:spPr>
          <a:xfrm>
            <a:off x="2119950" y="2138400"/>
            <a:ext cx="49041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Extend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a Loss Function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1"/>
          <p:cNvSpPr txBox="1"/>
          <p:nvPr/>
        </p:nvSpPr>
        <p:spPr>
          <a:xfrm>
            <a:off x="1353725" y="1544850"/>
            <a:ext cx="67524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my_loss_fn(y_true, y_pred):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squared_difference = tf.square(y_true - y_pred)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Note the `axis=-1`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tf.reduce_mean(squared_difference, axis=-</a:t>
            </a:r>
            <a:r>
              <a:rPr lang="en" sz="1500">
                <a:solidFill>
                  <a:srgbClr val="C53929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  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model.</a:t>
            </a:r>
            <a:r>
              <a:rPr lang="en" sz="15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compile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(optimizer=</a:t>
            </a:r>
            <a:r>
              <a:rPr lang="en" sz="15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'adam'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loss=my_loss_fn)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2" name="Google Shape;272;p51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1711950" y="1782900"/>
            <a:ext cx="5720100" cy="15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Keras is an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API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 designed for human beings, not machines. Keras follows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best practices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 for reducing cognitive load: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it offers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consistent &amp; simple APIs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it minimizes the number of user actions required for common use cases, and it provides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clear &amp; actionable error messages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5083600" y="2440725"/>
            <a:ext cx="407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2"/>
          <p:cNvSpPr txBox="1"/>
          <p:nvPr>
            <p:ph type="title"/>
          </p:nvPr>
        </p:nvSpPr>
        <p:spPr>
          <a:xfrm>
            <a:off x="2584800" y="2138400"/>
            <a:ext cx="39744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Extend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a Callback</a:t>
            </a:r>
            <a:endParaRPr sz="4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3"/>
          <p:cNvSpPr txBox="1"/>
          <p:nvPr/>
        </p:nvSpPr>
        <p:spPr>
          <a:xfrm>
            <a:off x="1639650" y="1682850"/>
            <a:ext cx="58647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CustomCallback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(keras.callbacks.Callback):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on_epoch_begin(self, epoch,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"Start epoch {} of training;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(epoch, keys))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on_epoch_end(self, epoch,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"End epoch {} of training;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(epoch, keys))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3" name="Google Shape;283;p53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4"/>
          <p:cNvSpPr txBox="1"/>
          <p:nvPr/>
        </p:nvSpPr>
        <p:spPr>
          <a:xfrm>
            <a:off x="1965300" y="1682850"/>
            <a:ext cx="52134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CustomCallback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(keras.callbacks.Callback):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on_train_begin(self,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"Starting training;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(keys))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on_train_end(self,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"Stop training;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(keys))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9" name="Google Shape;289;p54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5"/>
          <p:cNvSpPr txBox="1"/>
          <p:nvPr/>
        </p:nvSpPr>
        <p:spPr>
          <a:xfrm>
            <a:off x="2216100" y="1682850"/>
            <a:ext cx="47118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CustomCallback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(keras.callbacks.Callback):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on_test_begin(self,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"Start testing;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(keys))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on_test_end(self, logs=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keys =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(logs.keys())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print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"Stop testing; got log keys: {}"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format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(keys))</a:t>
            </a:r>
            <a:endParaRPr sz="900">
              <a:solidFill>
                <a:srgbClr val="3F51B5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5" name="Google Shape;295;p55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6"/>
          <p:cNvSpPr txBox="1"/>
          <p:nvPr>
            <p:ph type="title"/>
          </p:nvPr>
        </p:nvSpPr>
        <p:spPr>
          <a:xfrm>
            <a:off x="1302725" y="2138400"/>
            <a:ext cx="67533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Case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Study</a:t>
            </a:r>
            <a:endParaRPr sz="26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7"/>
          <p:cNvSpPr/>
          <p:nvPr/>
        </p:nvSpPr>
        <p:spPr>
          <a:xfrm>
            <a:off x="0" y="2365850"/>
            <a:ext cx="9144000" cy="4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57"/>
          <p:cNvSpPr txBox="1"/>
          <p:nvPr>
            <p:ph type="title"/>
          </p:nvPr>
        </p:nvSpPr>
        <p:spPr>
          <a:xfrm>
            <a:off x="1608300" y="1815600"/>
            <a:ext cx="5927400" cy="15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“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things should be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simple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    Complex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 things should be </a:t>
            </a:r>
            <a:r>
              <a:rPr lang="en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possible</a:t>
            </a:r>
            <a:r>
              <a:rPr lang="en">
                <a:latin typeface="EB Garamond"/>
                <a:ea typeface="EB Garamond"/>
                <a:cs typeface="EB Garamond"/>
                <a:sym typeface="EB Garamond"/>
              </a:rPr>
              <a:t>.”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 indent="-406400" lvl="0" marL="457200" rtl="0" algn="r">
              <a:spcBef>
                <a:spcPts val="0"/>
              </a:spcBef>
              <a:spcAft>
                <a:spcPts val="0"/>
              </a:spcAft>
              <a:buClr>
                <a:srgbClr val="DF2305"/>
              </a:buClr>
              <a:buSzPts val="2800"/>
              <a:buFont typeface="EB Garamond"/>
              <a:buChar char="-"/>
            </a:pPr>
            <a:r>
              <a:rPr lang="en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Francois Chollet</a:t>
            </a:r>
            <a:endParaRPr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07" name="Google Shape;307;p57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0-epoch-training" id="312" name="Google Shape;31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49350"/>
            <a:ext cx="9144000" cy="22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58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3425" y="663550"/>
            <a:ext cx="3849200" cy="120865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58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9"/>
          <p:cNvSpPr txBox="1"/>
          <p:nvPr/>
        </p:nvSpPr>
        <p:spPr>
          <a:xfrm>
            <a:off x="1744625" y="65875"/>
            <a:ext cx="6318900" cy="4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encode_position(x):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"""Encodes the position into its corresponding Fourier feature."""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get_rays(height, width, focal, pose):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"""Computes origin point and direction vector of rays.”””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render_flat_rays(ray_origins, ray_directions, near, far, num_samples, rand=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False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"""Renders the rays and flattens it.”””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map_fn(pose):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"""Maps individual pose to flattened rays and sample points.”””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get_nerf_model(num_layers, num_pos):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"""Generates the NeRF neural network."""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render_rgb_depth(model, rays_flat, t_vals, rand=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, train=</a:t>
            </a: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True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"""Generates the RGB image and depth map from model prediction."""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NeRF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(keras.Model):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"""Custom NeRF Model"""</a:t>
            </a:r>
            <a:endParaRPr sz="9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388E3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900">
                <a:solidFill>
                  <a:srgbClr val="9C27B0"/>
                </a:solidFill>
                <a:latin typeface="Roboto Mono"/>
                <a:ea typeface="Roboto Mono"/>
                <a:cs typeface="Roboto Mono"/>
                <a:sym typeface="Roboto Mono"/>
              </a:rPr>
              <a:t>TrainMonitor</a:t>
            </a: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(keras.callbacks.Callback):</a:t>
            </a:r>
            <a:endParaRPr sz="9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" sz="900">
                <a:solidFill>
                  <a:srgbClr val="388E3C"/>
                </a:solidFill>
                <a:latin typeface="Roboto Mono"/>
                <a:ea typeface="Roboto Mono"/>
                <a:cs typeface="Roboto Mono"/>
                <a:sym typeface="Roboto Mono"/>
              </a:rPr>
              <a:t>"""Custom NeRF Training Callback"""</a:t>
            </a:r>
            <a:endParaRPr sz="900">
              <a:solidFill>
                <a:srgbClr val="3F51B5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60"/>
          <p:cNvSpPr txBox="1"/>
          <p:nvPr>
            <p:ph type="title"/>
          </p:nvPr>
        </p:nvSpPr>
        <p:spPr>
          <a:xfrm>
            <a:off x="1302725" y="2138400"/>
            <a:ext cx="67533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Deep learning for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Humans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2620">
                <a:latin typeface="EB Garamond"/>
                <a:ea typeface="EB Garamond"/>
                <a:cs typeface="EB Garamond"/>
                <a:sym typeface="EB Garamond"/>
              </a:rPr>
              <a:t>(but also everyone)</a:t>
            </a:r>
            <a:endParaRPr sz="26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61"/>
          <p:cNvSpPr txBox="1"/>
          <p:nvPr>
            <p:ph type="title"/>
          </p:nvPr>
        </p:nvSpPr>
        <p:spPr>
          <a:xfrm>
            <a:off x="2266050" y="1690650"/>
            <a:ext cx="4611900" cy="17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The goal of Keras is to democratize Deep Learning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A great starting point is </a:t>
            </a:r>
            <a:r>
              <a:rPr lang="en" sz="15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keras.io/examples</a:t>
            </a:r>
            <a:endParaRPr sz="15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Keras values clear and concise documentation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Have empathy for your users.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Value and practice good design.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Embrace openness and grow with the community.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-325120" lvl="0" marL="457200" rtl="0" algn="l">
              <a:spcBef>
                <a:spcPts val="0"/>
              </a:spcBef>
              <a:spcAft>
                <a:spcPts val="0"/>
              </a:spcAft>
              <a:buSzPts val="1520"/>
              <a:buFont typeface="EB Garamond"/>
              <a:buChar char="●"/>
            </a:pPr>
            <a:r>
              <a:rPr lang="en" sz="1520">
                <a:latin typeface="EB Garamond"/>
                <a:ea typeface="EB Garamond"/>
                <a:cs typeface="EB Garamond"/>
                <a:sym typeface="EB Garamond"/>
              </a:rPr>
              <a:t>Value and practice good communication.</a:t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2984850" y="2285400"/>
            <a:ext cx="317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Why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2"/>
          <p:cNvSpPr txBox="1"/>
          <p:nvPr>
            <p:ph type="title"/>
          </p:nvPr>
        </p:nvSpPr>
        <p:spPr>
          <a:xfrm>
            <a:off x="1195350" y="2138400"/>
            <a:ext cx="67533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.summary()</a:t>
            </a:r>
            <a:endParaRPr sz="26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3"/>
          <p:cNvSpPr txBox="1"/>
          <p:nvPr>
            <p:ph type="title"/>
          </p:nvPr>
        </p:nvSpPr>
        <p:spPr>
          <a:xfrm>
            <a:off x="2944200" y="1684500"/>
            <a:ext cx="3255600" cy="17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SzPts val="2220"/>
              <a:buFont typeface="EB Garamond"/>
              <a:buChar char="●"/>
            </a:pP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Why do we </a:t>
            </a:r>
            <a:r>
              <a:rPr lang="en" sz="2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need</a:t>
            </a: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 Keras</a:t>
            </a:r>
            <a:endParaRPr sz="2220">
              <a:latin typeface="EB Garamond"/>
              <a:ea typeface="EB Garamond"/>
              <a:cs typeface="EB Garamond"/>
              <a:sym typeface="EB Garamond"/>
            </a:endParaRPr>
          </a:p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SzPts val="2220"/>
              <a:buFont typeface="EB Garamond"/>
              <a:buChar char="●"/>
            </a:pP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The </a:t>
            </a:r>
            <a:r>
              <a:rPr lang="en" sz="2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 </a:t>
            </a: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Philosophy</a:t>
            </a:r>
            <a:endParaRPr sz="2220">
              <a:latin typeface="EB Garamond"/>
              <a:ea typeface="EB Garamond"/>
              <a:cs typeface="EB Garamond"/>
              <a:sym typeface="EB Garamond"/>
            </a:endParaRPr>
          </a:p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SzPts val="2220"/>
              <a:buFont typeface="EB Garamond"/>
              <a:buChar char="●"/>
            </a:pP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Easy </a:t>
            </a:r>
            <a:r>
              <a:rPr lang="en" sz="2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Extensibility</a:t>
            </a:r>
            <a:endParaRPr sz="22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SzPts val="2220"/>
              <a:buFont typeface="EB Garamond"/>
              <a:buChar char="●"/>
            </a:pPr>
            <a:r>
              <a:rPr lang="en" sz="2220">
                <a:latin typeface="EB Garamond"/>
                <a:ea typeface="EB Garamond"/>
                <a:cs typeface="EB Garamond"/>
                <a:sym typeface="EB Garamond"/>
              </a:rPr>
              <a:t>Case </a:t>
            </a:r>
            <a:r>
              <a:rPr lang="en" sz="22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Study</a:t>
            </a:r>
            <a:endParaRPr sz="22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4"/>
          <p:cNvSpPr txBox="1"/>
          <p:nvPr>
            <p:ph type="title"/>
          </p:nvPr>
        </p:nvSpPr>
        <p:spPr>
          <a:xfrm>
            <a:off x="1302725" y="2138400"/>
            <a:ext cx="6753300" cy="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latin typeface="EB Garamond"/>
                <a:ea typeface="EB Garamond"/>
                <a:cs typeface="EB Garamond"/>
                <a:sym typeface="EB Garamond"/>
              </a:rPr>
              <a:t>References and Acknowledgement</a:t>
            </a:r>
            <a:endParaRPr sz="20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2305650" y="1909050"/>
            <a:ext cx="4532700" cy="1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170" lvl="0" marL="457200" rtl="0" algn="l">
              <a:spcBef>
                <a:spcPts val="0"/>
              </a:spcBef>
              <a:spcAft>
                <a:spcPts val="0"/>
              </a:spcAft>
              <a:buSzPts val="1820"/>
              <a:buFont typeface="EB Garamond"/>
              <a:buChar char="●"/>
            </a:pPr>
            <a:r>
              <a:rPr lang="en" sz="1820" u="sng">
                <a:latin typeface="EB Garamond"/>
                <a:ea typeface="EB Garamond"/>
                <a:cs typeface="EB Garamond"/>
                <a:sym typeface="EB Garamond"/>
                <a:hlinkClick r:id="rId3"/>
              </a:rPr>
              <a:t>Code examples</a:t>
            </a:r>
            <a:endParaRPr sz="1820" u="sng">
              <a:latin typeface="EB Garamond"/>
              <a:ea typeface="EB Garamond"/>
              <a:cs typeface="EB Garamond"/>
              <a:sym typeface="EB Garamond"/>
            </a:endParaRPr>
          </a:p>
          <a:p>
            <a:pPr indent="-344170" lvl="0" marL="457200" rtl="0" algn="l">
              <a:spcBef>
                <a:spcPts val="0"/>
              </a:spcBef>
              <a:spcAft>
                <a:spcPts val="0"/>
              </a:spcAft>
              <a:buSzPts val="1820"/>
              <a:buFont typeface="EB Garamond"/>
              <a:buChar char="●"/>
            </a:pPr>
            <a:r>
              <a:rPr lang="en" sz="1820" u="sng">
                <a:latin typeface="EB Garamond"/>
                <a:ea typeface="EB Garamond"/>
                <a:cs typeface="EB Garamond"/>
                <a:sym typeface="EB Garamond"/>
                <a:hlinkClick r:id="rId4"/>
              </a:rPr>
              <a:t>About Keras</a:t>
            </a:r>
            <a:endParaRPr sz="1820" u="sng">
              <a:latin typeface="EB Garamond"/>
              <a:ea typeface="EB Garamond"/>
              <a:cs typeface="EB Garamond"/>
              <a:sym typeface="EB Garamond"/>
            </a:endParaRPr>
          </a:p>
          <a:p>
            <a:pPr indent="-344170" lvl="0" marL="457200" rtl="0" algn="l">
              <a:spcBef>
                <a:spcPts val="0"/>
              </a:spcBef>
              <a:spcAft>
                <a:spcPts val="0"/>
              </a:spcAft>
              <a:buSzPts val="1820"/>
              <a:buFont typeface="EB Garamond"/>
              <a:buChar char="●"/>
            </a:pPr>
            <a:r>
              <a:rPr lang="en" sz="1820" u="sng">
                <a:latin typeface="EB Garamond"/>
                <a:ea typeface="EB Garamond"/>
                <a:cs typeface="EB Garamond"/>
                <a:sym typeface="EB Garamond"/>
                <a:hlinkClick r:id="rId5"/>
              </a:rPr>
              <a:t>Developer guides</a:t>
            </a:r>
            <a:endParaRPr sz="1820" u="sng">
              <a:latin typeface="EB Garamond"/>
              <a:ea typeface="EB Garamond"/>
              <a:cs typeface="EB Garamond"/>
              <a:sym typeface="EB Garamond"/>
            </a:endParaRPr>
          </a:p>
          <a:p>
            <a:pPr indent="-344170" lvl="0" marL="457200" rtl="0" algn="l">
              <a:spcBef>
                <a:spcPts val="0"/>
              </a:spcBef>
              <a:spcAft>
                <a:spcPts val="0"/>
              </a:spcAft>
              <a:buSzPts val="1820"/>
              <a:buFont typeface="EB Garamond"/>
              <a:buChar char="●"/>
            </a:pPr>
            <a:r>
              <a:rPr lang="en" sz="1820" u="sng">
                <a:latin typeface="EB Garamond"/>
                <a:ea typeface="EB Garamond"/>
                <a:cs typeface="EB Garamond"/>
                <a:sym typeface="EB Garamond"/>
                <a:hlinkClick r:id="rId6"/>
              </a:rPr>
              <a:t>Notes to Myself on Software Engineering</a:t>
            </a:r>
            <a:endParaRPr sz="1820" u="sng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 u="sng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 u="sng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42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type="title"/>
          </p:nvPr>
        </p:nvSpPr>
        <p:spPr>
          <a:xfrm>
            <a:off x="404300" y="1844100"/>
            <a:ext cx="8640000" cy="14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20">
                <a:latin typeface="EB Garamond"/>
                <a:ea typeface="EB Garamond"/>
                <a:cs typeface="EB Garamond"/>
                <a:sym typeface="EB Garamond"/>
              </a:rPr>
              <a:t>The original slides were built by</a:t>
            </a:r>
            <a:endParaRPr sz="34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20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Aritra</a:t>
            </a:r>
            <a:r>
              <a:rPr lang="en" sz="3120" u="sng">
                <a:latin typeface="EB Garamond"/>
                <a:ea typeface="EB Garamond"/>
                <a:cs typeface="EB Garamond"/>
                <a:sym typeface="EB Garamond"/>
                <a:hlinkClick r:id="rId4"/>
              </a:rPr>
              <a:t> Roy Gosthipaty</a:t>
            </a:r>
            <a:r>
              <a:rPr lang="en" sz="3120">
                <a:latin typeface="EB Garamond"/>
                <a:ea typeface="EB Garamond"/>
                <a:cs typeface="EB Garamond"/>
                <a:sym typeface="EB Garamond"/>
              </a:rPr>
              <a:t> &amp; </a:t>
            </a:r>
            <a:r>
              <a:rPr lang="en" sz="3120" u="sng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Ritwik</a:t>
            </a:r>
            <a:r>
              <a:rPr lang="en" sz="3120" u="sng">
                <a:latin typeface="EB Garamond"/>
                <a:ea typeface="EB Garamond"/>
                <a:cs typeface="EB Garamond"/>
                <a:sym typeface="EB Garamond"/>
                <a:hlinkClick r:id="rId6"/>
              </a:rPr>
              <a:t> Raha</a:t>
            </a:r>
            <a:endParaRPr sz="312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3120">
                <a:latin typeface="EB Garamond"/>
                <a:ea typeface="EB Garamond"/>
                <a:cs typeface="EB Garamond"/>
                <a:sym typeface="EB Garamond"/>
              </a:rPr>
              <a:t>(ML GDEs)</a:t>
            </a:r>
            <a:endParaRPr sz="31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754900" y="1352325"/>
            <a:ext cx="7782600" cy="28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The purpose of Keras is to give an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unfair advantage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 to any developer looking to ship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Machine Learning-powered apps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EB Garamond"/>
              <a:buChar char="○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Keras focuses on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debugging speed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code elegance &amp; conciseness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maintainability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and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deployability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. 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EB Garamond"/>
              <a:buChar char="○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When you choose Keras, your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codebase is smaller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more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readable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, easier to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iterate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 on. 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Font typeface="EB Garamond"/>
              <a:buChar char="○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Your models run faster thanks to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XLA compilation</a:t>
            </a: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 and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Autograph optimizations</a:t>
            </a:r>
            <a:endParaRPr sz="1800">
              <a:solidFill>
                <a:srgbClr val="DF2305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8325425" y="4789500"/>
            <a:ext cx="818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999999"/>
                </a:solid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Source</a:t>
            </a:r>
            <a:endParaRPr>
              <a:solidFill>
                <a:srgbClr val="999999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2984850" y="2285400"/>
            <a:ext cx="317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How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" sz="402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Keras</a:t>
            </a:r>
            <a:r>
              <a:rPr lang="en" sz="4020">
                <a:latin typeface="EB Garamond"/>
                <a:ea typeface="EB Garamond"/>
                <a:cs typeface="EB Garamond"/>
                <a:sym typeface="EB Garamond"/>
              </a:rPr>
              <a:t>?</a:t>
            </a:r>
            <a:endParaRPr sz="402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3317350" y="1515900"/>
            <a:ext cx="3422700" cy="21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Necessary imports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Data pipeline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Model construction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Model compilation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Model training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EB Garamond"/>
              <a:buChar char="●"/>
            </a:pPr>
            <a:r>
              <a:rPr lang="en" sz="1800">
                <a:latin typeface="EB Garamond"/>
                <a:ea typeface="EB Garamond"/>
                <a:cs typeface="EB Garamond"/>
                <a:sym typeface="EB Garamond"/>
              </a:rPr>
              <a:t>Model inference</a:t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4906375" y="2133150"/>
            <a:ext cx="3748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81B60"/>
                </a:solidFill>
                <a:latin typeface="Roboto Mono"/>
                <a:ea typeface="Roboto Mono"/>
                <a:cs typeface="Roboto Mono"/>
                <a:sym typeface="Roboto Mono"/>
              </a:rPr>
              <a:t># Import the necessary packages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tensorflow </a:t>
            </a: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tf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F51B5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lang="en" sz="1500">
                <a:solidFill>
                  <a:srgbClr val="37474F"/>
                </a:solidFill>
                <a:latin typeface="Roboto Mono"/>
                <a:ea typeface="Roboto Mono"/>
                <a:cs typeface="Roboto Mono"/>
                <a:sym typeface="Roboto Mono"/>
              </a:rPr>
              <a:t> keras</a:t>
            </a:r>
            <a:endParaRPr sz="1500">
              <a:solidFill>
                <a:srgbClr val="37474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0" name="Google Shape;100;p21"/>
          <p:cNvSpPr txBox="1"/>
          <p:nvPr/>
        </p:nvSpPr>
        <p:spPr>
          <a:xfrm>
            <a:off x="426775" y="234090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EB Garamond"/>
              <a:buChar char="●"/>
            </a:pPr>
            <a:r>
              <a:rPr lang="en" sz="18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Necessary </a:t>
            </a:r>
            <a:r>
              <a:rPr lang="en" sz="1800">
                <a:solidFill>
                  <a:srgbClr val="DF2305"/>
                </a:solidFill>
                <a:latin typeface="EB Garamond"/>
                <a:ea typeface="EB Garamond"/>
                <a:cs typeface="EB Garamond"/>
                <a:sym typeface="EB Garamond"/>
              </a:rPr>
              <a:t>imports</a:t>
            </a:r>
            <a:endParaRPr>
              <a:solidFill>
                <a:srgbClr val="DF2305"/>
              </a:solidFill>
            </a:endParaRPr>
          </a:p>
        </p:txBody>
      </p:sp>
      <p:cxnSp>
        <p:nvCxnSpPr>
          <p:cNvPr id="101" name="Google Shape;101;p21"/>
          <p:cNvCxnSpPr/>
          <p:nvPr/>
        </p:nvCxnSpPr>
        <p:spPr>
          <a:xfrm>
            <a:off x="3578750" y="29950"/>
            <a:ext cx="0" cy="5136000"/>
          </a:xfrm>
          <a:prstGeom prst="straightConnector1">
            <a:avLst/>
          </a:prstGeom>
          <a:noFill/>
          <a:ln cap="flat" cmpd="sng" w="9525">
            <a:solidFill>
              <a:srgbClr val="DF230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